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1" r:id="rId2"/>
    <p:sldId id="270" r:id="rId3"/>
    <p:sldId id="282" r:id="rId4"/>
    <p:sldId id="274" r:id="rId5"/>
    <p:sldId id="285" r:id="rId6"/>
    <p:sldId id="284" r:id="rId7"/>
    <p:sldId id="266" r:id="rId8"/>
    <p:sldId id="268" r:id="rId9"/>
    <p:sldId id="278" r:id="rId10"/>
    <p:sldId id="279" r:id="rId11"/>
    <p:sldId id="280" r:id="rId12"/>
    <p:sldId id="281" r:id="rId13"/>
    <p:sldId id="286" r:id="rId14"/>
    <p:sldId id="283" r:id="rId15"/>
    <p:sldId id="272" r:id="rId16"/>
  </p:sldIdLst>
  <p:sldSz cx="9144000" cy="5143500" type="screen16x9"/>
  <p:notesSz cx="6797675" cy="992822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>
          <p15:clr>
            <a:srgbClr val="A4A3A4"/>
          </p15:clr>
        </p15:guide>
        <p15:guide id="2" pos="431">
          <p15:clr>
            <a:srgbClr val="A4A3A4"/>
          </p15:clr>
        </p15:guide>
        <p15:guide id="3" orient="horz" pos="3138">
          <p15:clr>
            <a:srgbClr val="A4A3A4"/>
          </p15:clr>
        </p15:guide>
        <p15:guide id="4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430"/>
    <a:srgbClr val="0F5837"/>
    <a:srgbClr val="2EA840"/>
    <a:srgbClr val="0F5838"/>
    <a:srgbClr val="FFBC15"/>
    <a:srgbClr val="1FB7CB"/>
    <a:srgbClr val="1A99AA"/>
    <a:srgbClr val="21C1C1"/>
    <a:srgbClr val="00182A"/>
    <a:srgbClr val="001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7" autoAdjust="0"/>
    <p:restoredTop sz="94495" autoAdjust="0"/>
  </p:normalViewPr>
  <p:slideViewPr>
    <p:cSldViewPr showGuides="1">
      <p:cViewPr varScale="1">
        <p:scale>
          <a:sx n="193" d="100"/>
          <a:sy n="193" d="100"/>
        </p:scale>
        <p:origin x="1170" y="144"/>
      </p:cViewPr>
      <p:guideLst>
        <p:guide orient="horz" pos="4156"/>
        <p:guide pos="431"/>
        <p:guide orient="horz" pos="3138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FBF1E-5A0A-436A-8272-3E43FAED8C4F}" type="datetimeFigureOut">
              <a:rPr lang="nl-NL" smtClean="0"/>
              <a:t>6-5-2025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0DD42-E972-42A4-B2C5-B2ECCDB4D28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121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22233B-D63D-40A8-BA1C-250923E174AE}" type="datetimeFigureOut">
              <a:rPr lang="nl-NL"/>
              <a:pPr>
                <a:defRPr/>
              </a:pPr>
              <a:t>6-5-2025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10E2F1F-68D6-4E5A-99E0-A20B26F1D76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113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8CF595F-FCCB-BB49-ACA0-4609CDAB27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9" b="24401"/>
          <a:stretch/>
        </p:blipFill>
        <p:spPr>
          <a:xfrm>
            <a:off x="0" y="0"/>
            <a:ext cx="9144000" cy="393990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48A8EA0-6408-494E-8BEA-D8BE50CF9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87"/>
          <a:stretch/>
        </p:blipFill>
        <p:spPr>
          <a:xfrm>
            <a:off x="0" y="1913721"/>
            <a:ext cx="9144000" cy="32297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foto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956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16C01C2F-3116-5B44-9F8B-041E7A107408}"/>
              </a:ext>
            </a:extLst>
          </p:cNvPr>
          <p:cNvSpPr/>
          <p:nvPr userDrawn="1"/>
        </p:nvSpPr>
        <p:spPr>
          <a:xfrm>
            <a:off x="0" y="4999500"/>
            <a:ext cx="9144000" cy="144000"/>
          </a:xfrm>
          <a:prstGeom prst="rect">
            <a:avLst/>
          </a:prstGeom>
          <a:solidFill>
            <a:srgbClr val="0F5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7811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6932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D64561F-C817-9645-A569-B38CB1C837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9" b="35741"/>
          <a:stretch/>
        </p:blipFill>
        <p:spPr>
          <a:xfrm>
            <a:off x="0" y="0"/>
            <a:ext cx="9144000" cy="329183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82DF4C7-CD38-DE4B-A2AF-3EB4DBD853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82"/>
            <a:ext cx="9144000" cy="4548188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CFE7A8CA-EB12-1749-9ED2-4CB9057BB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3808" y="4011910"/>
            <a:ext cx="5976664" cy="1008112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525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A - 1 tekstv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9C738FC-8108-6941-8994-C058591A5A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0652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702579"/>
            <a:ext cx="7993260" cy="3105107"/>
          </a:xfrm>
        </p:spPr>
        <p:txBody>
          <a:bodyPr/>
          <a:lstStyle>
            <a:lvl1pPr>
              <a:defRPr sz="20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611188" y="1113215"/>
            <a:ext cx="7993260" cy="589364"/>
          </a:xfrm>
        </p:spPr>
        <p:txBody>
          <a:bodyPr/>
          <a:lstStyle>
            <a:lvl1pPr algn="l">
              <a:defRPr sz="2400" b="1" baseline="0">
                <a:solidFill>
                  <a:srgbClr val="12443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322B166-4B28-2742-8C33-83C88EAD950B}"/>
              </a:ext>
            </a:extLst>
          </p:cNvPr>
          <p:cNvSpPr/>
          <p:nvPr userDrawn="1"/>
        </p:nvSpPr>
        <p:spPr>
          <a:xfrm>
            <a:off x="0" y="4999500"/>
            <a:ext cx="9144000" cy="144000"/>
          </a:xfrm>
          <a:prstGeom prst="rect">
            <a:avLst/>
          </a:prstGeom>
          <a:solidFill>
            <a:srgbClr val="0F5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085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A - 2 tekstvakk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6CE74898-4C44-BF4E-A882-2A0B486030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0652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638BDB1F-5F85-664A-B76B-4DA0CF276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702579"/>
            <a:ext cx="3960812" cy="3105107"/>
          </a:xfrm>
        </p:spPr>
        <p:txBody>
          <a:bodyPr/>
          <a:lstStyle>
            <a:lvl1pPr>
              <a:defRPr sz="20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0B08D2E-2CF1-E34E-A493-DF35A91E1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1113215"/>
            <a:ext cx="7993260" cy="589364"/>
          </a:xfrm>
        </p:spPr>
        <p:txBody>
          <a:bodyPr/>
          <a:lstStyle>
            <a:lvl1pPr algn="l">
              <a:defRPr sz="2400" b="1" baseline="0">
                <a:solidFill>
                  <a:srgbClr val="12443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328B80C6-3270-6344-945E-F9DF6993808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4708" y="1702579"/>
            <a:ext cx="3960812" cy="3105107"/>
          </a:xfrm>
        </p:spPr>
        <p:txBody>
          <a:bodyPr/>
          <a:lstStyle>
            <a:lvl1pPr>
              <a:defRPr sz="20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6EBDF20-98A6-FD4B-B768-E922E2CFEDE7}"/>
              </a:ext>
            </a:extLst>
          </p:cNvPr>
          <p:cNvSpPr/>
          <p:nvPr userDrawn="1"/>
        </p:nvSpPr>
        <p:spPr>
          <a:xfrm>
            <a:off x="0" y="4999500"/>
            <a:ext cx="9144000" cy="144000"/>
          </a:xfrm>
          <a:prstGeom prst="rect">
            <a:avLst/>
          </a:prstGeom>
          <a:solidFill>
            <a:srgbClr val="0F5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931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B - 1 tekstvak">
    <p:bg>
      <p:bgPr>
        <a:solidFill>
          <a:srgbClr val="2EA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BDEB16D-61FD-C14C-9FD7-6B8B754A7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0652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8533408-B6CD-F048-8330-236157548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702579"/>
            <a:ext cx="7993260" cy="310510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20176B3-3951-0344-8AED-6D215A2DF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1113215"/>
            <a:ext cx="7993260" cy="589364"/>
          </a:xfrm>
        </p:spPr>
        <p:txBody>
          <a:bodyPr/>
          <a:lstStyle>
            <a:lvl1pPr algn="l">
              <a:defRPr sz="2400" b="1" baseline="0">
                <a:solidFill>
                  <a:srgbClr val="12443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F8FC98C1-F5A4-C24A-AA61-B0347AD90E9A}"/>
              </a:ext>
            </a:extLst>
          </p:cNvPr>
          <p:cNvSpPr/>
          <p:nvPr userDrawn="1"/>
        </p:nvSpPr>
        <p:spPr>
          <a:xfrm>
            <a:off x="0" y="4999500"/>
            <a:ext cx="9144000" cy="144000"/>
          </a:xfrm>
          <a:prstGeom prst="rect">
            <a:avLst/>
          </a:prstGeom>
          <a:solidFill>
            <a:srgbClr val="0F5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41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B - 2 tekstvakken">
    <p:bg>
      <p:bgPr>
        <a:solidFill>
          <a:srgbClr val="2EA8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6BDEB16D-61FD-C14C-9FD7-6B8B754A78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0652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D20176B3-3951-0344-8AED-6D215A2DF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188" y="1113215"/>
            <a:ext cx="7993260" cy="589364"/>
          </a:xfrm>
        </p:spPr>
        <p:txBody>
          <a:bodyPr/>
          <a:lstStyle>
            <a:lvl1pPr algn="l">
              <a:defRPr sz="2400" b="1" baseline="0">
                <a:solidFill>
                  <a:srgbClr val="12443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FE1E1E33-F21F-ED45-BDB7-FD103FE30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1702579"/>
            <a:ext cx="3960812" cy="310510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326DD5B-F423-A047-BD1D-040211961A6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44708" y="1702579"/>
            <a:ext cx="3960812" cy="310510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B75082C6-F750-784A-917E-EA3BF3AEF871}"/>
              </a:ext>
            </a:extLst>
          </p:cNvPr>
          <p:cNvSpPr/>
          <p:nvPr userDrawn="1"/>
        </p:nvSpPr>
        <p:spPr>
          <a:xfrm>
            <a:off x="0" y="4999500"/>
            <a:ext cx="9144000" cy="144000"/>
          </a:xfrm>
          <a:prstGeom prst="rect">
            <a:avLst/>
          </a:prstGeom>
          <a:solidFill>
            <a:srgbClr val="0F5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7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C - 1 tekstva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188" y="1000874"/>
            <a:ext cx="7993260" cy="3803124"/>
          </a:xfrm>
        </p:spPr>
        <p:txBody>
          <a:bodyPr/>
          <a:lstStyle>
            <a:lvl1pPr>
              <a:defRPr sz="20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611188" y="411510"/>
            <a:ext cx="7993260" cy="589364"/>
          </a:xfrm>
        </p:spPr>
        <p:txBody>
          <a:bodyPr/>
          <a:lstStyle>
            <a:lvl1pPr algn="l">
              <a:defRPr sz="2400" b="1" baseline="0">
                <a:solidFill>
                  <a:srgbClr val="12443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322B166-4B28-2742-8C33-83C88EAD950B}"/>
              </a:ext>
            </a:extLst>
          </p:cNvPr>
          <p:cNvSpPr/>
          <p:nvPr userDrawn="1"/>
        </p:nvSpPr>
        <p:spPr>
          <a:xfrm>
            <a:off x="0" y="4999500"/>
            <a:ext cx="9144000" cy="144000"/>
          </a:xfrm>
          <a:prstGeom prst="rect">
            <a:avLst/>
          </a:prstGeom>
          <a:solidFill>
            <a:srgbClr val="0F5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438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C - 2 tekstvakk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68484B66-916A-2F46-B651-E3B5F5FA2C4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1188" y="1000875"/>
            <a:ext cx="3960812" cy="3806812"/>
          </a:xfrm>
        </p:spPr>
        <p:txBody>
          <a:bodyPr/>
          <a:lstStyle>
            <a:lvl1pPr>
              <a:defRPr sz="20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B06CF27-85C9-034A-ABA4-C648D0AEFCA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644708" y="1000875"/>
            <a:ext cx="3960812" cy="3806812"/>
          </a:xfrm>
        </p:spPr>
        <p:txBody>
          <a:bodyPr/>
          <a:lstStyle>
            <a:lvl1pPr>
              <a:defRPr sz="20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8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16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4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solidFill>
                  <a:srgbClr val="2EA84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611188" y="411510"/>
            <a:ext cx="7993260" cy="589364"/>
          </a:xfrm>
        </p:spPr>
        <p:txBody>
          <a:bodyPr/>
          <a:lstStyle>
            <a:lvl1pPr algn="l">
              <a:defRPr sz="2400" b="1" baseline="0">
                <a:solidFill>
                  <a:srgbClr val="12443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4322B166-4B28-2742-8C33-83C88EAD950B}"/>
              </a:ext>
            </a:extLst>
          </p:cNvPr>
          <p:cNvSpPr/>
          <p:nvPr userDrawn="1"/>
        </p:nvSpPr>
        <p:spPr>
          <a:xfrm>
            <a:off x="0" y="4999500"/>
            <a:ext cx="9144000" cy="144000"/>
          </a:xfrm>
          <a:prstGeom prst="rect">
            <a:avLst/>
          </a:prstGeom>
          <a:solidFill>
            <a:srgbClr val="0F58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657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sdia"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al 1">
            <a:extLst>
              <a:ext uri="{FF2B5EF4-FFF2-40B4-BE49-F238E27FC236}">
                <a16:creationId xmlns:a16="http://schemas.microsoft.com/office/drawing/2014/main" id="{BE4CFE4E-E410-8A49-ACF6-FFECE82AF253}"/>
              </a:ext>
            </a:extLst>
          </p:cNvPr>
          <p:cNvSpPr/>
          <p:nvPr userDrawn="1"/>
        </p:nvSpPr>
        <p:spPr>
          <a:xfrm>
            <a:off x="5148064" y="627534"/>
            <a:ext cx="3096344" cy="3096344"/>
          </a:xfrm>
          <a:prstGeom prst="ellipse">
            <a:avLst/>
          </a:prstGeom>
          <a:solidFill>
            <a:srgbClr val="2EA840"/>
          </a:solidFill>
          <a:ln>
            <a:noFill/>
          </a:ln>
          <a:effectLst>
            <a:outerShdw blurRad="76200" dist="76200" dir="2700000" algn="tl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656A4D1-A63E-7242-A777-EEDAE4295E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00" y="2283718"/>
            <a:ext cx="2278348" cy="2355726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4DCFE3B8-C052-4F4B-BA14-04CB5C479C9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133698"/>
            <a:ext cx="1441202" cy="64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5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91" r:id="rId2"/>
    <p:sldLayoutId id="2147483983" r:id="rId3"/>
    <p:sldLayoutId id="2147483992" r:id="rId4"/>
    <p:sldLayoutId id="2147483988" r:id="rId5"/>
    <p:sldLayoutId id="2147483993" r:id="rId6"/>
    <p:sldLayoutId id="2147483994" r:id="rId7"/>
    <p:sldLayoutId id="2147483995" r:id="rId8"/>
    <p:sldLayoutId id="2147483989" r:id="rId9"/>
    <p:sldLayoutId id="2147483990" r:id="rId10"/>
    <p:sldLayoutId id="2147483996" r:id="rId11"/>
    <p:sldLayoutId id="214748399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36C2DA2-EDED-CA49-8ADC-1172EBFA0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Impact van dynamisch gedrag op beveiligingsstrategieën in industriële netten</a:t>
            </a:r>
          </a:p>
        </p:txBody>
      </p:sp>
    </p:spTree>
    <p:extLst>
      <p:ext uri="{BB962C8B-B14F-4D97-AF65-F5344CB8AC3E}">
        <p14:creationId xmlns:p14="http://schemas.microsoft.com/office/powerpoint/2010/main" val="4171167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119710C-B3B4-4C6A-B7CB-E41F4B48E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000" y="0"/>
            <a:ext cx="6191800" cy="518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B3F84A-230E-4995-A6D6-45F0D7B2B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00" y="46801"/>
            <a:ext cx="7254000" cy="4644023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E10843E4-7541-4C88-983E-5D36F7472A13}"/>
              </a:ext>
            </a:extLst>
          </p:cNvPr>
          <p:cNvSpPr/>
          <p:nvPr/>
        </p:nvSpPr>
        <p:spPr>
          <a:xfrm>
            <a:off x="4342256" y="4735495"/>
            <a:ext cx="422911" cy="4080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22" name="Rechte verbindingslijn met pijl 21">
            <a:extLst>
              <a:ext uri="{FF2B5EF4-FFF2-40B4-BE49-F238E27FC236}">
                <a16:creationId xmlns:a16="http://schemas.microsoft.com/office/drawing/2014/main" id="{ED1E83D9-33AA-4757-9F3A-16DEDA84040D}"/>
              </a:ext>
            </a:extLst>
          </p:cNvPr>
          <p:cNvCxnSpPr>
            <a:cxnSpLocks/>
          </p:cNvCxnSpPr>
          <p:nvPr/>
        </p:nvCxnSpPr>
        <p:spPr>
          <a:xfrm>
            <a:off x="2339252" y="495196"/>
            <a:ext cx="79184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0A59ABF1-E42C-4CF3-B94E-1F482C4960BE}"/>
              </a:ext>
            </a:extLst>
          </p:cNvPr>
          <p:cNvCxnSpPr>
            <a:cxnSpLocks/>
          </p:cNvCxnSpPr>
          <p:nvPr/>
        </p:nvCxnSpPr>
        <p:spPr>
          <a:xfrm>
            <a:off x="3349664" y="495196"/>
            <a:ext cx="79184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B4DF2F5D-1F09-4EF6-A96A-501DF807A6FC}"/>
              </a:ext>
            </a:extLst>
          </p:cNvPr>
          <p:cNvCxnSpPr>
            <a:cxnSpLocks/>
          </p:cNvCxnSpPr>
          <p:nvPr/>
        </p:nvCxnSpPr>
        <p:spPr>
          <a:xfrm>
            <a:off x="3993712" y="1037844"/>
            <a:ext cx="63856" cy="5282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met pijl 28">
            <a:extLst>
              <a:ext uri="{FF2B5EF4-FFF2-40B4-BE49-F238E27FC236}">
                <a16:creationId xmlns:a16="http://schemas.microsoft.com/office/drawing/2014/main" id="{087798D7-F249-4930-8667-127E17750167}"/>
              </a:ext>
            </a:extLst>
          </p:cNvPr>
          <p:cNvCxnSpPr>
            <a:cxnSpLocks/>
          </p:cNvCxnSpPr>
          <p:nvPr/>
        </p:nvCxnSpPr>
        <p:spPr>
          <a:xfrm>
            <a:off x="4653188" y="2313432"/>
            <a:ext cx="40996" cy="61964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>
            <a:extLst>
              <a:ext uri="{FF2B5EF4-FFF2-40B4-BE49-F238E27FC236}">
                <a16:creationId xmlns:a16="http://schemas.microsoft.com/office/drawing/2014/main" id="{38677F47-DDB0-405F-9A04-6774BFAEF6BA}"/>
              </a:ext>
            </a:extLst>
          </p:cNvPr>
          <p:cNvCxnSpPr>
            <a:cxnSpLocks/>
          </p:cNvCxnSpPr>
          <p:nvPr/>
        </p:nvCxnSpPr>
        <p:spPr>
          <a:xfrm>
            <a:off x="5416712" y="3831336"/>
            <a:ext cx="40996" cy="61964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met pijl 32">
            <a:extLst>
              <a:ext uri="{FF2B5EF4-FFF2-40B4-BE49-F238E27FC236}">
                <a16:creationId xmlns:a16="http://schemas.microsoft.com/office/drawing/2014/main" id="{E573951C-72D4-40A5-A80B-479CD24A9C88}"/>
              </a:ext>
            </a:extLst>
          </p:cNvPr>
          <p:cNvCxnSpPr>
            <a:cxnSpLocks/>
          </p:cNvCxnSpPr>
          <p:nvPr/>
        </p:nvCxnSpPr>
        <p:spPr>
          <a:xfrm flipV="1">
            <a:off x="5964244" y="3541255"/>
            <a:ext cx="68428" cy="116345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BCF63FED-00C1-4326-B5D5-84DBFA360B9E}"/>
              </a:ext>
            </a:extLst>
          </p:cNvPr>
          <p:cNvCxnSpPr>
            <a:cxnSpLocks/>
          </p:cNvCxnSpPr>
          <p:nvPr/>
        </p:nvCxnSpPr>
        <p:spPr>
          <a:xfrm flipV="1">
            <a:off x="6526600" y="2453119"/>
            <a:ext cx="63856" cy="118631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65157F44-5CB3-4079-B7AD-020DACAB628F}"/>
              </a:ext>
            </a:extLst>
          </p:cNvPr>
          <p:cNvCxnSpPr>
            <a:cxnSpLocks/>
          </p:cNvCxnSpPr>
          <p:nvPr/>
        </p:nvCxnSpPr>
        <p:spPr>
          <a:xfrm flipV="1">
            <a:off x="7151856" y="880351"/>
            <a:ext cx="45568" cy="102629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al 38">
            <a:extLst>
              <a:ext uri="{FF2B5EF4-FFF2-40B4-BE49-F238E27FC236}">
                <a16:creationId xmlns:a16="http://schemas.microsoft.com/office/drawing/2014/main" id="{CCD7AFA9-7C66-4203-AC0D-2B046F4D1BD3}"/>
              </a:ext>
            </a:extLst>
          </p:cNvPr>
          <p:cNvSpPr/>
          <p:nvPr/>
        </p:nvSpPr>
        <p:spPr>
          <a:xfrm>
            <a:off x="5538779" y="4083676"/>
            <a:ext cx="221724" cy="222653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2A78CF9-50D5-4159-A4A4-7DDCDF22802F}"/>
              </a:ext>
            </a:extLst>
          </p:cNvPr>
          <p:cNvSpPr txBox="1"/>
          <p:nvPr/>
        </p:nvSpPr>
        <p:spPr>
          <a:xfrm>
            <a:off x="5777372" y="398615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accent6">
                    <a:lumMod val="75000"/>
                  </a:schemeClr>
                </a:solidFill>
              </a:rPr>
              <a:t>Herstel spanning</a:t>
            </a:r>
          </a:p>
        </p:txBody>
      </p:sp>
    </p:spTree>
    <p:extLst>
      <p:ext uri="{BB962C8B-B14F-4D97-AF65-F5344CB8AC3E}">
        <p14:creationId xmlns:p14="http://schemas.microsoft.com/office/powerpoint/2010/main" val="241493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9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B2C43C6A-3753-462B-9B57-68ADEBB96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000" y="0"/>
            <a:ext cx="6191800" cy="5180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1EBADF-A354-4C54-BD89-A88DB18BB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00" y="46800"/>
            <a:ext cx="7252716" cy="4645152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60B13106-B5F5-48EC-A5B4-797734293A09}"/>
              </a:ext>
            </a:extLst>
          </p:cNvPr>
          <p:cNvCxnSpPr>
            <a:cxnSpLocks/>
          </p:cNvCxnSpPr>
          <p:nvPr/>
        </p:nvCxnSpPr>
        <p:spPr>
          <a:xfrm>
            <a:off x="7791720" y="1387317"/>
            <a:ext cx="0" cy="93188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>
            <a:extLst>
              <a:ext uri="{FF2B5EF4-FFF2-40B4-BE49-F238E27FC236}">
                <a16:creationId xmlns:a16="http://schemas.microsoft.com/office/drawing/2014/main" id="{1E57B0C6-5150-43BB-91C9-D7823407416F}"/>
              </a:ext>
            </a:extLst>
          </p:cNvPr>
          <p:cNvCxnSpPr>
            <a:cxnSpLocks/>
          </p:cNvCxnSpPr>
          <p:nvPr/>
        </p:nvCxnSpPr>
        <p:spPr>
          <a:xfrm rot="240000">
            <a:off x="7747905" y="3265170"/>
            <a:ext cx="0" cy="82235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>
            <a:extLst>
              <a:ext uri="{FF2B5EF4-FFF2-40B4-BE49-F238E27FC236}">
                <a16:creationId xmlns:a16="http://schemas.microsoft.com/office/drawing/2014/main" id="{FB01981E-D34B-4DF5-9756-F0D991F2BF09}"/>
              </a:ext>
            </a:extLst>
          </p:cNvPr>
          <p:cNvCxnSpPr>
            <a:cxnSpLocks/>
          </p:cNvCxnSpPr>
          <p:nvPr/>
        </p:nvCxnSpPr>
        <p:spPr>
          <a:xfrm flipV="1">
            <a:off x="7480253" y="2680335"/>
            <a:ext cx="0" cy="102551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>
            <a:extLst>
              <a:ext uri="{FF2B5EF4-FFF2-40B4-BE49-F238E27FC236}">
                <a16:creationId xmlns:a16="http://schemas.microsoft.com/office/drawing/2014/main" id="{399AE6D7-00F3-4514-BDDF-B998C993E495}"/>
              </a:ext>
            </a:extLst>
          </p:cNvPr>
          <p:cNvCxnSpPr>
            <a:cxnSpLocks/>
          </p:cNvCxnSpPr>
          <p:nvPr/>
        </p:nvCxnSpPr>
        <p:spPr>
          <a:xfrm flipH="1">
            <a:off x="6571568" y="1548765"/>
            <a:ext cx="89265" cy="63185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>
            <a:extLst>
              <a:ext uri="{FF2B5EF4-FFF2-40B4-BE49-F238E27FC236}">
                <a16:creationId xmlns:a16="http://schemas.microsoft.com/office/drawing/2014/main" id="{DBFE860A-2454-433C-9540-BABC95BECC90}"/>
              </a:ext>
            </a:extLst>
          </p:cNvPr>
          <p:cNvCxnSpPr>
            <a:cxnSpLocks/>
          </p:cNvCxnSpPr>
          <p:nvPr/>
        </p:nvCxnSpPr>
        <p:spPr>
          <a:xfrm flipH="1">
            <a:off x="5159963" y="1840550"/>
            <a:ext cx="100695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>
            <a:extLst>
              <a:ext uri="{FF2B5EF4-FFF2-40B4-BE49-F238E27FC236}">
                <a16:creationId xmlns:a16="http://schemas.microsoft.com/office/drawing/2014/main" id="{F04AE45B-906E-4F52-8642-297D3D9C9B8C}"/>
              </a:ext>
            </a:extLst>
          </p:cNvPr>
          <p:cNvCxnSpPr>
            <a:cxnSpLocks/>
          </p:cNvCxnSpPr>
          <p:nvPr/>
        </p:nvCxnSpPr>
        <p:spPr>
          <a:xfrm flipH="1">
            <a:off x="3128280" y="1894842"/>
            <a:ext cx="100695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met pijl 25">
            <a:extLst>
              <a:ext uri="{FF2B5EF4-FFF2-40B4-BE49-F238E27FC236}">
                <a16:creationId xmlns:a16="http://schemas.microsoft.com/office/drawing/2014/main" id="{08D5C839-F862-44F2-ACF2-6E37CE81608F}"/>
              </a:ext>
            </a:extLst>
          </p:cNvPr>
          <p:cNvCxnSpPr>
            <a:cxnSpLocks/>
          </p:cNvCxnSpPr>
          <p:nvPr/>
        </p:nvCxnSpPr>
        <p:spPr>
          <a:xfrm rot="240000" flipV="1">
            <a:off x="1688100" y="1129032"/>
            <a:ext cx="0" cy="76833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452B3702-0E21-4734-9248-07E7EF7EF2A0}"/>
              </a:ext>
            </a:extLst>
          </p:cNvPr>
          <p:cNvCxnSpPr>
            <a:cxnSpLocks/>
          </p:cNvCxnSpPr>
          <p:nvPr/>
        </p:nvCxnSpPr>
        <p:spPr>
          <a:xfrm flipH="1">
            <a:off x="1822403" y="1909449"/>
            <a:ext cx="100695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chte verbindingslijn met pijl 29">
            <a:extLst>
              <a:ext uri="{FF2B5EF4-FFF2-40B4-BE49-F238E27FC236}">
                <a16:creationId xmlns:a16="http://schemas.microsoft.com/office/drawing/2014/main" id="{69DC3BBA-6864-400B-9310-F282BE0CC493}"/>
              </a:ext>
            </a:extLst>
          </p:cNvPr>
          <p:cNvCxnSpPr>
            <a:cxnSpLocks/>
          </p:cNvCxnSpPr>
          <p:nvPr/>
        </p:nvCxnSpPr>
        <p:spPr>
          <a:xfrm flipV="1">
            <a:off x="2339789" y="968693"/>
            <a:ext cx="63369" cy="59913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chte verbindingslijn met pijl 31">
            <a:extLst>
              <a:ext uri="{FF2B5EF4-FFF2-40B4-BE49-F238E27FC236}">
                <a16:creationId xmlns:a16="http://schemas.microsoft.com/office/drawing/2014/main" id="{A2CDC9C8-8DC1-4AFD-B68F-8AF82F03588A}"/>
              </a:ext>
            </a:extLst>
          </p:cNvPr>
          <p:cNvCxnSpPr>
            <a:cxnSpLocks/>
          </p:cNvCxnSpPr>
          <p:nvPr/>
        </p:nvCxnSpPr>
        <p:spPr>
          <a:xfrm rot="-420000">
            <a:off x="3785684" y="880016"/>
            <a:ext cx="91944" cy="0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>
            <a:extLst>
              <a:ext uri="{FF2B5EF4-FFF2-40B4-BE49-F238E27FC236}">
                <a16:creationId xmlns:a16="http://schemas.microsoft.com/office/drawing/2014/main" id="{0293AE7B-F750-4769-9A68-CD2F6EC53074}"/>
              </a:ext>
            </a:extLst>
          </p:cNvPr>
          <p:cNvCxnSpPr>
            <a:cxnSpLocks/>
          </p:cNvCxnSpPr>
          <p:nvPr/>
        </p:nvCxnSpPr>
        <p:spPr>
          <a:xfrm flipV="1">
            <a:off x="5032058" y="688677"/>
            <a:ext cx="127905" cy="28556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F2893857-FAAB-4FB6-8429-BDBBDEF0F710}"/>
              </a:ext>
            </a:extLst>
          </p:cNvPr>
          <p:cNvCxnSpPr>
            <a:cxnSpLocks/>
          </p:cNvCxnSpPr>
          <p:nvPr/>
        </p:nvCxnSpPr>
        <p:spPr>
          <a:xfrm>
            <a:off x="6743700" y="471507"/>
            <a:ext cx="139335" cy="1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B69F8C67-7C1B-475A-9ED7-B8051638BC26}"/>
              </a:ext>
            </a:extLst>
          </p:cNvPr>
          <p:cNvCxnSpPr>
            <a:cxnSpLocks/>
          </p:cNvCxnSpPr>
          <p:nvPr/>
        </p:nvCxnSpPr>
        <p:spPr>
          <a:xfrm>
            <a:off x="7745037" y="854393"/>
            <a:ext cx="67369" cy="114301"/>
          </a:xfrm>
          <a:prstGeom prst="straightConnector1">
            <a:avLst/>
          </a:prstGeom>
          <a:ln>
            <a:solidFill>
              <a:srgbClr val="0000FF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al 40">
            <a:extLst>
              <a:ext uri="{FF2B5EF4-FFF2-40B4-BE49-F238E27FC236}">
                <a16:creationId xmlns:a16="http://schemas.microsoft.com/office/drawing/2014/main" id="{E0EC5B24-EF66-46D5-8714-C768C204B46A}"/>
              </a:ext>
            </a:extLst>
          </p:cNvPr>
          <p:cNvSpPr/>
          <p:nvPr/>
        </p:nvSpPr>
        <p:spPr>
          <a:xfrm>
            <a:off x="7750774" y="1062990"/>
            <a:ext cx="82582" cy="8203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Ovaal 27">
            <a:extLst>
              <a:ext uri="{FF2B5EF4-FFF2-40B4-BE49-F238E27FC236}">
                <a16:creationId xmlns:a16="http://schemas.microsoft.com/office/drawing/2014/main" id="{42E663A0-2CBE-43D8-A465-481ABE7E3233}"/>
              </a:ext>
            </a:extLst>
          </p:cNvPr>
          <p:cNvSpPr/>
          <p:nvPr/>
        </p:nvSpPr>
        <p:spPr>
          <a:xfrm>
            <a:off x="1574855" y="1783960"/>
            <a:ext cx="221724" cy="222653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4E6DA377-ECD2-4922-898C-A022AF0C7132}"/>
              </a:ext>
            </a:extLst>
          </p:cNvPr>
          <p:cNvSpPr txBox="1"/>
          <p:nvPr/>
        </p:nvSpPr>
        <p:spPr>
          <a:xfrm>
            <a:off x="1690004" y="1951610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accent6">
                    <a:lumMod val="75000"/>
                  </a:schemeClr>
                </a:solidFill>
              </a:rPr>
              <a:t>Herstel spanning</a:t>
            </a:r>
          </a:p>
        </p:txBody>
      </p:sp>
    </p:spTree>
    <p:extLst>
      <p:ext uri="{BB962C8B-B14F-4D97-AF65-F5344CB8AC3E}">
        <p14:creationId xmlns:p14="http://schemas.microsoft.com/office/powerpoint/2010/main" val="39743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8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D0DBD56-D225-4447-8ABF-1C6385F08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000" y="0"/>
            <a:ext cx="6191800" cy="51804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D9B38F5-8A66-43F8-B486-CE5D66A2C1D1}"/>
              </a:ext>
            </a:extLst>
          </p:cNvPr>
          <p:cNvGrpSpPr/>
          <p:nvPr/>
        </p:nvGrpSpPr>
        <p:grpSpPr>
          <a:xfrm>
            <a:off x="946800" y="46800"/>
            <a:ext cx="7253487" cy="4644000"/>
            <a:chOff x="945257" y="45900"/>
            <a:chExt cx="7253487" cy="4644000"/>
          </a:xfrm>
        </p:grpSpPr>
        <p:pic>
          <p:nvPicPr>
            <p:cNvPr id="21" name="Afbeelding 4">
              <a:extLst>
                <a:ext uri="{FF2B5EF4-FFF2-40B4-BE49-F238E27FC236}">
                  <a16:creationId xmlns:a16="http://schemas.microsoft.com/office/drawing/2014/main" id="{5C732FD5-7098-49AC-8888-EAA51EBBE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5257" y="45900"/>
              <a:ext cx="7253487" cy="4644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FF72219-B167-43D0-9139-80D167F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6458" y="516015"/>
              <a:ext cx="1826627" cy="348321"/>
            </a:xfrm>
            <a:prstGeom prst="rect">
              <a:avLst/>
            </a:prstGeom>
          </p:spPr>
        </p:pic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C4A2A835-BBE0-4AD5-AE26-D766F1F0EF0A}"/>
              </a:ext>
            </a:extLst>
          </p:cNvPr>
          <p:cNvGrpSpPr/>
          <p:nvPr/>
        </p:nvGrpSpPr>
        <p:grpSpPr>
          <a:xfrm>
            <a:off x="1519882" y="2359598"/>
            <a:ext cx="6474479" cy="633058"/>
            <a:chOff x="2026508" y="3146130"/>
            <a:chExt cx="8632639" cy="844077"/>
          </a:xfrm>
        </p:grpSpPr>
        <p:sp>
          <p:nvSpPr>
            <p:cNvPr id="17" name="Tekstvak 16">
              <a:extLst>
                <a:ext uri="{FF2B5EF4-FFF2-40B4-BE49-F238E27FC236}">
                  <a16:creationId xmlns:a16="http://schemas.microsoft.com/office/drawing/2014/main" id="{EE86E18A-3014-41F9-9BBD-B805820EDF0D}"/>
                </a:ext>
              </a:extLst>
            </p:cNvPr>
            <p:cNvSpPr txBox="1"/>
            <p:nvPr/>
          </p:nvSpPr>
          <p:spPr>
            <a:xfrm>
              <a:off x="8410679" y="3146130"/>
              <a:ext cx="115530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0,8 s</a:t>
              </a:r>
            </a:p>
          </p:txBody>
        </p:sp>
        <p:grpSp>
          <p:nvGrpSpPr>
            <p:cNvPr id="23" name="Groep 22">
              <a:extLst>
                <a:ext uri="{FF2B5EF4-FFF2-40B4-BE49-F238E27FC236}">
                  <a16:creationId xmlns:a16="http://schemas.microsoft.com/office/drawing/2014/main" id="{5C5A6C27-0653-4BA4-BECF-AFD6BCC4DE2A}"/>
                </a:ext>
              </a:extLst>
            </p:cNvPr>
            <p:cNvGrpSpPr/>
            <p:nvPr/>
          </p:nvGrpSpPr>
          <p:grpSpPr>
            <a:xfrm>
              <a:off x="2026508" y="3533689"/>
              <a:ext cx="8632639" cy="456518"/>
              <a:chOff x="2026508" y="3533689"/>
              <a:chExt cx="8632639" cy="456518"/>
            </a:xfrm>
          </p:grpSpPr>
          <p:cxnSp>
            <p:nvCxnSpPr>
              <p:cNvPr id="10" name="Rechte verbindingslijn 9">
                <a:extLst>
                  <a:ext uri="{FF2B5EF4-FFF2-40B4-BE49-F238E27FC236}">
                    <a16:creationId xmlns:a16="http://schemas.microsoft.com/office/drawing/2014/main" id="{4C748261-3D62-4E9C-BF51-E83795A3BC0B}"/>
                  </a:ext>
                </a:extLst>
              </p:cNvPr>
              <p:cNvCxnSpPr>
                <a:cxnSpLocks/>
              </p:cNvCxnSpPr>
              <p:nvPr/>
            </p:nvCxnSpPr>
            <p:spPr>
              <a:xfrm rot="2700000">
                <a:off x="9875352" y="3838176"/>
                <a:ext cx="0" cy="15012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Rechte verbindingslijn 10">
                <a:extLst>
                  <a:ext uri="{FF2B5EF4-FFF2-40B4-BE49-F238E27FC236}">
                    <a16:creationId xmlns:a16="http://schemas.microsoft.com/office/drawing/2014/main" id="{CAEFE6DA-8F2E-4006-B7CA-2D7175C4C3BA}"/>
                  </a:ext>
                </a:extLst>
              </p:cNvPr>
              <p:cNvCxnSpPr>
                <a:cxnSpLocks/>
              </p:cNvCxnSpPr>
              <p:nvPr/>
            </p:nvCxnSpPr>
            <p:spPr>
              <a:xfrm rot="18900000">
                <a:off x="9867302" y="3840081"/>
                <a:ext cx="0" cy="15012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echte verbindingslijn 6">
                <a:extLst>
                  <a:ext uri="{FF2B5EF4-FFF2-40B4-BE49-F238E27FC236}">
                    <a16:creationId xmlns:a16="http://schemas.microsoft.com/office/drawing/2014/main" id="{02BA864F-C750-4A28-B793-357FB1E243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6508" y="3912597"/>
                <a:ext cx="8632639" cy="0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chte verbindingslijn 15">
                <a:extLst>
                  <a:ext uri="{FF2B5EF4-FFF2-40B4-BE49-F238E27FC236}">
                    <a16:creationId xmlns:a16="http://schemas.microsoft.com/office/drawing/2014/main" id="{575FBEA7-743C-4202-A54D-8805618885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0940" y="3628497"/>
                <a:ext cx="23463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ep 19">
                <a:extLst>
                  <a:ext uri="{FF2B5EF4-FFF2-40B4-BE49-F238E27FC236}">
                    <a16:creationId xmlns:a16="http://schemas.microsoft.com/office/drawing/2014/main" id="{F05EF24C-BD11-4252-9F8C-7AB1652719FD}"/>
                  </a:ext>
                </a:extLst>
              </p:cNvPr>
              <p:cNvGrpSpPr/>
              <p:nvPr/>
            </p:nvGrpSpPr>
            <p:grpSpPr>
              <a:xfrm>
                <a:off x="7433009" y="3548929"/>
                <a:ext cx="150126" cy="438103"/>
                <a:chOff x="6117289" y="3551469"/>
                <a:chExt cx="150126" cy="438103"/>
              </a:xfrm>
            </p:grpSpPr>
            <p:cxnSp>
              <p:nvCxnSpPr>
                <p:cNvPr id="8" name="Rechte verbindingslijn 7">
                  <a:extLst>
                    <a:ext uri="{FF2B5EF4-FFF2-40B4-BE49-F238E27FC236}">
                      <a16:creationId xmlns:a16="http://schemas.microsoft.com/office/drawing/2014/main" id="{385376EC-C03B-409E-B0C4-47BBC65E74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2700000">
                  <a:off x="6192352" y="3837541"/>
                  <a:ext cx="0" cy="15012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Rechte verbindingslijn 8">
                  <a:extLst>
                    <a:ext uri="{FF2B5EF4-FFF2-40B4-BE49-F238E27FC236}">
                      <a16:creationId xmlns:a16="http://schemas.microsoft.com/office/drawing/2014/main" id="{95FF3CDB-7437-4369-978D-902B0DB453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8900000">
                  <a:off x="6194257" y="3839446"/>
                  <a:ext cx="0" cy="15012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Rechte verbindingslijn 13">
                  <a:extLst>
                    <a:ext uri="{FF2B5EF4-FFF2-40B4-BE49-F238E27FC236}">
                      <a16:creationId xmlns:a16="http://schemas.microsoft.com/office/drawing/2014/main" id="{A0B845C3-DC2C-43AD-A861-829555944460}"/>
                    </a:ext>
                  </a:extLst>
                </p:cNvPr>
                <p:cNvCxnSpPr/>
                <p:nvPr/>
              </p:nvCxnSpPr>
              <p:spPr>
                <a:xfrm flipV="1">
                  <a:off x="6194339" y="3551469"/>
                  <a:ext cx="0" cy="381448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Rechte verbindingslijn 14">
                <a:extLst>
                  <a:ext uri="{FF2B5EF4-FFF2-40B4-BE49-F238E27FC236}">
                    <a16:creationId xmlns:a16="http://schemas.microsoft.com/office/drawing/2014/main" id="{4C88E03F-6D3D-4B3D-AF81-9BD74BEB87F5}"/>
                  </a:ext>
                </a:extLst>
              </p:cNvPr>
              <p:cNvCxnSpPr/>
              <p:nvPr/>
            </p:nvCxnSpPr>
            <p:spPr>
              <a:xfrm flipV="1">
                <a:off x="9870989" y="3533689"/>
                <a:ext cx="0" cy="38144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1578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CAE58E-9078-4D62-8010-9CA909C99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51470"/>
            <a:ext cx="5412116" cy="46085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3AEFE9-1A02-4166-BFF1-07E3A73DB89D}"/>
              </a:ext>
            </a:extLst>
          </p:cNvPr>
          <p:cNvCxnSpPr>
            <a:cxnSpLocks/>
          </p:cNvCxnSpPr>
          <p:nvPr/>
        </p:nvCxnSpPr>
        <p:spPr>
          <a:xfrm>
            <a:off x="5802442" y="755785"/>
            <a:ext cx="0" cy="3190423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16">
            <a:extLst>
              <a:ext uri="{FF2B5EF4-FFF2-40B4-BE49-F238E27FC236}">
                <a16:creationId xmlns:a16="http://schemas.microsoft.com/office/drawing/2014/main" id="{3AA38DD4-DA80-4CAD-9A9D-123350380BA9}"/>
              </a:ext>
            </a:extLst>
          </p:cNvPr>
          <p:cNvSpPr txBox="1"/>
          <p:nvPr/>
        </p:nvSpPr>
        <p:spPr>
          <a:xfrm>
            <a:off x="1115616" y="465998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rgbClr val="124430"/>
                </a:solidFill>
              </a:rPr>
              <a:t>Bij 80% spanning en 75% toerental </a:t>
            </a:r>
            <a:r>
              <a:rPr lang="nl-NL" dirty="0">
                <a:solidFill>
                  <a:srgbClr val="124430"/>
                </a:solidFill>
                <a:sym typeface="Wingdings" panose="05000000000000000000" pitchFamily="2" charset="2"/>
              </a:rPr>
              <a:t> ~4x nominale stroom</a:t>
            </a:r>
            <a:endParaRPr lang="nl-NL" dirty="0">
              <a:solidFill>
                <a:srgbClr val="12443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EF69B99-38AE-482E-9F1B-BD3F0C7A2B10}"/>
              </a:ext>
            </a:extLst>
          </p:cNvPr>
          <p:cNvSpPr/>
          <p:nvPr/>
        </p:nvSpPr>
        <p:spPr>
          <a:xfrm>
            <a:off x="5727505" y="1888765"/>
            <a:ext cx="144006" cy="14401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4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296ACB3-A7D2-1143-9B7A-0E4964759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pPr>
              <a:spcAft>
                <a:spcPts val="1200"/>
              </a:spcAft>
            </a:pPr>
            <a:r>
              <a:rPr lang="nl-NL" dirty="0"/>
              <a:t>herstel van spanning na externe kortsluiting/spanningsdip is vertraagd door tegelijk aanloop/herstartproces van motoren </a:t>
            </a:r>
          </a:p>
          <a:p>
            <a:pPr>
              <a:spcAft>
                <a:spcPts val="1200"/>
              </a:spcAft>
            </a:pPr>
            <a:r>
              <a:rPr lang="nl-NL" dirty="0"/>
              <a:t>bij meerdere motoren kunnen de stromen behoorlijk hoog worden</a:t>
            </a:r>
          </a:p>
          <a:p>
            <a:pPr>
              <a:spcAft>
                <a:spcPts val="1200"/>
              </a:spcAft>
            </a:pPr>
            <a:r>
              <a:rPr lang="nl-NL" dirty="0"/>
              <a:t>dynamisch gedrag van motoren is belangrijk bij bepaling beveiligingsinstellingen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E2BA2DD-CDBC-564E-8702-35E0E3F09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Conclusies</a:t>
            </a:r>
          </a:p>
        </p:txBody>
      </p:sp>
    </p:spTree>
    <p:extLst>
      <p:ext uri="{BB962C8B-B14F-4D97-AF65-F5344CB8AC3E}">
        <p14:creationId xmlns:p14="http://schemas.microsoft.com/office/powerpoint/2010/main" val="3741308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9B6E4C77-7D41-4747-8EA0-8C7E5EA9DA54}"/>
              </a:ext>
            </a:extLst>
          </p:cNvPr>
          <p:cNvSpPr txBox="1">
            <a:spLocks/>
          </p:cNvSpPr>
          <p:nvPr/>
        </p:nvSpPr>
        <p:spPr>
          <a:xfrm>
            <a:off x="5400092" y="1383552"/>
            <a:ext cx="2592289" cy="1656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nl-NL" sz="3200" dirty="0"/>
              <a:t>BEDANKT </a:t>
            </a:r>
          </a:p>
          <a:p>
            <a:pPr algn="ctr"/>
            <a:r>
              <a:rPr lang="nl-NL" sz="3200" dirty="0"/>
              <a:t>VOOR UW </a:t>
            </a:r>
          </a:p>
          <a:p>
            <a:pPr algn="ctr"/>
            <a:r>
              <a:rPr lang="nl-NL" sz="3200" dirty="0"/>
              <a:t>AANDACHT</a:t>
            </a:r>
          </a:p>
        </p:txBody>
      </p:sp>
    </p:spTree>
    <p:extLst>
      <p:ext uri="{BB962C8B-B14F-4D97-AF65-F5344CB8AC3E}">
        <p14:creationId xmlns:p14="http://schemas.microsoft.com/office/powerpoint/2010/main" val="84648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296ACB3-A7D2-1143-9B7A-0E4964759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software voor berekeningen van elektriciteitsnetten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E2BA2DD-CDBC-564E-8702-35E0E3F09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Vision</a:t>
            </a:r>
            <a:r>
              <a:rPr lang="nl-NL" dirty="0"/>
              <a:t> Network Analysis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6F46C6-3E46-4429-9ED1-8DADDF843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291943"/>
            <a:ext cx="2664296" cy="240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1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296ACB3-A7D2-1143-9B7A-0E4964759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module voor bestuderen </a:t>
            </a:r>
            <a:r>
              <a:rPr lang="nl-NL" dirty="0" err="1"/>
              <a:t>transiënten</a:t>
            </a:r>
            <a:r>
              <a:rPr lang="nl-NL" dirty="0"/>
              <a:t> in het elektriciteitsnet</a:t>
            </a:r>
          </a:p>
          <a:p>
            <a:r>
              <a:rPr lang="nl-NL" dirty="0" err="1"/>
              <a:t>transiënt</a:t>
            </a:r>
            <a:r>
              <a:rPr lang="nl-NL" dirty="0"/>
              <a:t> = overgangsverschijnsel na een gebeurtenis:</a:t>
            </a:r>
          </a:p>
          <a:p>
            <a:pPr marL="760413" lvl="1" indent="-360363">
              <a:buFont typeface="Wingdings" panose="05000000000000000000" pitchFamily="2" charset="2"/>
              <a:buChar char="q"/>
            </a:pPr>
            <a:r>
              <a:rPr lang="nl-NL" sz="1400" dirty="0"/>
              <a:t>motorstart</a:t>
            </a:r>
          </a:p>
          <a:p>
            <a:pPr marL="760413" lvl="1" indent="-360363">
              <a:buFont typeface="Wingdings" panose="05000000000000000000" pitchFamily="2" charset="2"/>
              <a:buChar char="q"/>
            </a:pPr>
            <a:r>
              <a:rPr lang="nl-NL" sz="1400" dirty="0"/>
              <a:t>kortsluiting</a:t>
            </a:r>
          </a:p>
          <a:p>
            <a:pPr marL="760413" lvl="1" indent="-360363">
              <a:buFont typeface="Wingdings" panose="05000000000000000000" pitchFamily="2" charset="2"/>
              <a:buChar char="q"/>
            </a:pPr>
            <a:r>
              <a:rPr lang="nl-NL" sz="1400" dirty="0"/>
              <a:t>versnelling motoren na een kortsluiting/spanningsdip</a:t>
            </a:r>
          </a:p>
          <a:p>
            <a:pPr marL="760413" lvl="1" indent="-360363">
              <a:buFont typeface="Wingdings" panose="05000000000000000000" pitchFamily="2" charset="2"/>
              <a:buChar char="q"/>
            </a:pPr>
            <a:r>
              <a:rPr lang="nl-NL" sz="1400" dirty="0" err="1"/>
              <a:t>inrush</a:t>
            </a:r>
            <a:r>
              <a:rPr lang="nl-NL" sz="1400" dirty="0"/>
              <a:t> transformator</a:t>
            </a:r>
          </a:p>
          <a:p>
            <a:pPr marL="760413" lvl="1" indent="-360363">
              <a:buFont typeface="Wingdings" panose="05000000000000000000" pitchFamily="2" charset="2"/>
              <a:buChar char="q"/>
            </a:pPr>
            <a:r>
              <a:rPr lang="nl-NL" sz="1400" dirty="0"/>
              <a:t>(koppel)schakelaar sluiten</a:t>
            </a:r>
          </a:p>
          <a:p>
            <a:pPr marL="760413" lvl="1" indent="-360363">
              <a:buFont typeface="Wingdings" panose="05000000000000000000" pitchFamily="2" charset="2"/>
              <a:buChar char="q"/>
            </a:pPr>
            <a:r>
              <a:rPr lang="nl-NL" sz="1400" dirty="0"/>
              <a:t>…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nl-NL" dirty="0"/>
              <a:t>doelen: </a:t>
            </a:r>
            <a:r>
              <a:rPr lang="nl-NL" b="1" u="sng" dirty="0"/>
              <a:t>instelling van beveiligingen</a:t>
            </a:r>
            <a:r>
              <a:rPr lang="nl-NL" dirty="0"/>
              <a:t>, checken stabiliteit generatoren, tunen parameters regelsystemen, etc.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E2BA2DD-CDBC-564E-8702-35E0E3F09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Dynamische analyse in </a:t>
            </a:r>
            <a:r>
              <a:rPr lang="nl-NL" dirty="0" err="1"/>
              <a:t>Vision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081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>
            <a:extLst>
              <a:ext uri="{FF2B5EF4-FFF2-40B4-BE49-F238E27FC236}">
                <a16:creationId xmlns:a16="http://schemas.microsoft.com/office/drawing/2014/main" id="{FFA7BE94-443B-4702-A130-03BDDC106E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02" y="-1"/>
            <a:ext cx="9140698" cy="5143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82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C6B8411-9742-4FA7-B643-5CF9CF8E58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0" b="13550"/>
          <a:stretch/>
        </p:blipFill>
        <p:spPr>
          <a:xfrm>
            <a:off x="3" y="4"/>
            <a:ext cx="9143997" cy="5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26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296ACB3-A7D2-1143-9B7A-0E4964759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nl-NL" sz="1400" dirty="0"/>
              <a:t>Thermisch overstroom (IEEE 49);</a:t>
            </a:r>
          </a:p>
          <a:p>
            <a:pPr>
              <a:spcAft>
                <a:spcPts val="0"/>
              </a:spcAft>
            </a:pPr>
            <a:r>
              <a:rPr lang="nl-NL" sz="1400" dirty="0"/>
              <a:t>Aardfoutbeveiliging (IEEE 51G);</a:t>
            </a:r>
          </a:p>
          <a:p>
            <a:pPr>
              <a:spcAft>
                <a:spcPts val="0"/>
              </a:spcAft>
            </a:pPr>
            <a:r>
              <a:rPr lang="nl-NL" sz="1400" dirty="0"/>
              <a:t>Intermitterende aardfoutbeveiliging;</a:t>
            </a:r>
          </a:p>
          <a:p>
            <a:pPr>
              <a:spcAft>
                <a:spcPts val="0"/>
              </a:spcAft>
            </a:pPr>
            <a:r>
              <a:rPr lang="nl-NL" sz="1400" b="1" dirty="0"/>
              <a:t>Onderspanningsbeveiliging </a:t>
            </a:r>
            <a:r>
              <a:rPr lang="nl-NL" sz="1400" dirty="0"/>
              <a:t>(IEEE 27);</a:t>
            </a:r>
          </a:p>
          <a:p>
            <a:pPr>
              <a:spcAft>
                <a:spcPts val="0"/>
              </a:spcAft>
            </a:pPr>
            <a:r>
              <a:rPr lang="nl-NL" sz="1400" dirty="0"/>
              <a:t>Overspanningsbeveiliging (IEEE 59);</a:t>
            </a:r>
          </a:p>
          <a:p>
            <a:pPr>
              <a:spcAft>
                <a:spcPts val="0"/>
              </a:spcAft>
            </a:pPr>
            <a:r>
              <a:rPr lang="nl-NL" sz="1400" dirty="0"/>
              <a:t>Kortsluitbeveiliging (IEEE 50/51);</a:t>
            </a:r>
          </a:p>
          <a:p>
            <a:pPr>
              <a:spcAft>
                <a:spcPts val="0"/>
              </a:spcAft>
            </a:pPr>
            <a:r>
              <a:rPr lang="nl-NL" sz="1400" dirty="0"/>
              <a:t>Load-Jam beveiliging (IEEE 50L);</a:t>
            </a:r>
          </a:p>
          <a:p>
            <a:pPr>
              <a:spcAft>
                <a:spcPts val="0"/>
              </a:spcAft>
            </a:pPr>
            <a:r>
              <a:rPr lang="nl-NL" sz="1400" dirty="0"/>
              <a:t>Onbalansbeveiliging (IEEE 46/47);</a:t>
            </a:r>
          </a:p>
          <a:p>
            <a:pPr>
              <a:spcAft>
                <a:spcPts val="0"/>
              </a:spcAft>
            </a:pPr>
            <a:r>
              <a:rPr lang="nl-NL" sz="1400" dirty="0"/>
              <a:t>Start blokkering (IEEE 66);</a:t>
            </a:r>
          </a:p>
          <a:p>
            <a:pPr>
              <a:spcAft>
                <a:spcPts val="0"/>
              </a:spcAft>
            </a:pPr>
            <a:r>
              <a:rPr lang="nl-NL" sz="1400" dirty="0"/>
              <a:t>Start monitoring (IEEE 48);</a:t>
            </a:r>
          </a:p>
          <a:p>
            <a:pPr>
              <a:spcAft>
                <a:spcPts val="0"/>
              </a:spcAft>
            </a:pPr>
            <a:r>
              <a:rPr lang="nl-NL" sz="1400" dirty="0"/>
              <a:t>Temperatuurmonitoring;</a:t>
            </a:r>
          </a:p>
          <a:p>
            <a:pPr>
              <a:spcAft>
                <a:spcPts val="0"/>
              </a:spcAft>
            </a:pPr>
            <a:r>
              <a:rPr lang="nl-NL" sz="1400" dirty="0"/>
              <a:t>...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nl-NL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nl-NL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E2BA2DD-CDBC-564E-8702-35E0E3F09C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Motorbeveiliging 280 kW machine</a:t>
            </a:r>
          </a:p>
        </p:txBody>
      </p:sp>
      <p:pic>
        <p:nvPicPr>
          <p:cNvPr id="6" name="Picture 4" descr="Image result for siprotec 7sk82">
            <a:extLst>
              <a:ext uri="{FF2B5EF4-FFF2-40B4-BE49-F238E27FC236}">
                <a16:creationId xmlns:a16="http://schemas.microsoft.com/office/drawing/2014/main" id="{536ED476-9E26-4735-9C72-EDDEA9939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4" r="30223"/>
          <a:stretch/>
        </p:blipFill>
        <p:spPr bwMode="auto">
          <a:xfrm>
            <a:off x="5436096" y="987574"/>
            <a:ext cx="2882297" cy="406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35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F2EB26B-23BC-4F55-97C5-5E79457A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000" y="0"/>
            <a:ext cx="6191800" cy="5180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7A86A64-0A75-43A7-A433-1B61FCD57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83" y="2506829"/>
            <a:ext cx="4118229" cy="2636671"/>
          </a:xfrm>
          <a:prstGeom prst="rect">
            <a:avLst/>
          </a:prstGeom>
        </p:spPr>
      </p:pic>
      <p:sp>
        <p:nvSpPr>
          <p:cNvPr id="8" name="Bliksemflits 7">
            <a:extLst>
              <a:ext uri="{FF2B5EF4-FFF2-40B4-BE49-F238E27FC236}">
                <a16:creationId xmlns:a16="http://schemas.microsoft.com/office/drawing/2014/main" id="{0DDC4F19-3A68-444F-94F6-672DBDF9F48B}"/>
              </a:ext>
            </a:extLst>
          </p:cNvPr>
          <p:cNvSpPr/>
          <p:nvPr/>
        </p:nvSpPr>
        <p:spPr>
          <a:xfrm>
            <a:off x="6163056" y="2636671"/>
            <a:ext cx="342900" cy="484632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1" name="Groep 30">
            <a:extLst>
              <a:ext uri="{FF2B5EF4-FFF2-40B4-BE49-F238E27FC236}">
                <a16:creationId xmlns:a16="http://schemas.microsoft.com/office/drawing/2014/main" id="{DEC8CE06-B70E-4DAF-ADA5-7D974A9652B2}"/>
              </a:ext>
            </a:extLst>
          </p:cNvPr>
          <p:cNvGrpSpPr/>
          <p:nvPr/>
        </p:nvGrpSpPr>
        <p:grpSpPr>
          <a:xfrm>
            <a:off x="4256750" y="2377439"/>
            <a:ext cx="1563626" cy="904328"/>
            <a:chOff x="5675676" y="3169920"/>
            <a:chExt cx="2084837" cy="1205771"/>
          </a:xfrm>
        </p:grpSpPr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7B992776-0379-4AC7-A02B-000BDF1C9B99}"/>
                </a:ext>
              </a:extLst>
            </p:cNvPr>
            <p:cNvSpPr/>
            <p:nvPr/>
          </p:nvSpPr>
          <p:spPr>
            <a:xfrm>
              <a:off x="7492289" y="3169920"/>
              <a:ext cx="268224" cy="25908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11" name="Rechte verbindingslijn 10">
              <a:extLst>
                <a:ext uri="{FF2B5EF4-FFF2-40B4-BE49-F238E27FC236}">
                  <a16:creationId xmlns:a16="http://schemas.microsoft.com/office/drawing/2014/main" id="{0B8EB4AD-9B80-41B0-925D-F38D0103DB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5676" y="3368040"/>
              <a:ext cx="1823146" cy="1007651"/>
            </a:xfrm>
            <a:prstGeom prst="line">
              <a:avLst/>
            </a:prstGeom>
            <a:ln w="2540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5F46844B-C1C3-4613-8856-8B16DDA4F3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910"/>
          <a:stretch/>
        </p:blipFill>
        <p:spPr>
          <a:xfrm>
            <a:off x="323819" y="1"/>
            <a:ext cx="3766560" cy="2543165"/>
          </a:xfrm>
          <a:prstGeom prst="rect">
            <a:avLst/>
          </a:prstGeom>
        </p:spPr>
      </p:pic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D50CC801-7BAC-45BF-81CD-5BAA0BDFA694}"/>
              </a:ext>
            </a:extLst>
          </p:cNvPr>
          <p:cNvCxnSpPr>
            <a:cxnSpLocks/>
          </p:cNvCxnSpPr>
          <p:nvPr/>
        </p:nvCxnSpPr>
        <p:spPr>
          <a:xfrm flipH="1" flipV="1">
            <a:off x="4030980" y="1687831"/>
            <a:ext cx="1652773" cy="611327"/>
          </a:xfrm>
          <a:prstGeom prst="line">
            <a:avLst/>
          </a:prstGeom>
          <a:ln w="25400">
            <a:solidFill>
              <a:srgbClr val="00B05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ep 29">
            <a:extLst>
              <a:ext uri="{FF2B5EF4-FFF2-40B4-BE49-F238E27FC236}">
                <a16:creationId xmlns:a16="http://schemas.microsoft.com/office/drawing/2014/main" id="{A35206B8-DC8E-4894-B517-2F721A54F209}"/>
              </a:ext>
            </a:extLst>
          </p:cNvPr>
          <p:cNvGrpSpPr/>
          <p:nvPr/>
        </p:nvGrpSpPr>
        <p:grpSpPr>
          <a:xfrm>
            <a:off x="1835697" y="1233453"/>
            <a:ext cx="720079" cy="1139516"/>
            <a:chOff x="2447594" y="1644604"/>
            <a:chExt cx="960105" cy="1519354"/>
          </a:xfrm>
        </p:grpSpPr>
        <p:cxnSp>
          <p:nvCxnSpPr>
            <p:cNvPr id="27" name="Rechte verbindingslijn 26">
              <a:extLst>
                <a:ext uri="{FF2B5EF4-FFF2-40B4-BE49-F238E27FC236}">
                  <a16:creationId xmlns:a16="http://schemas.microsoft.com/office/drawing/2014/main" id="{9DE3E359-3AB0-4D03-B851-A885A2B8579E}"/>
                </a:ext>
              </a:extLst>
            </p:cNvPr>
            <p:cNvCxnSpPr>
              <a:cxnSpLocks/>
            </p:cNvCxnSpPr>
            <p:nvPr/>
          </p:nvCxnSpPr>
          <p:spPr>
            <a:xfrm>
              <a:off x="3359999" y="1644604"/>
              <a:ext cx="0" cy="1519354"/>
            </a:xfrm>
            <a:prstGeom prst="line">
              <a:avLst/>
            </a:prstGeom>
            <a:ln w="2540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kstvak 28">
              <a:extLst>
                <a:ext uri="{FF2B5EF4-FFF2-40B4-BE49-F238E27FC236}">
                  <a16:creationId xmlns:a16="http://schemas.microsoft.com/office/drawing/2014/main" id="{52CC3BC6-31A5-43EF-91B9-FB7DB8721563}"/>
                </a:ext>
              </a:extLst>
            </p:cNvPr>
            <p:cNvSpPr txBox="1"/>
            <p:nvPr/>
          </p:nvSpPr>
          <p:spPr>
            <a:xfrm>
              <a:off x="2447594" y="2250438"/>
              <a:ext cx="96010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b="1" dirty="0">
                  <a:solidFill>
                    <a:srgbClr val="FF0000"/>
                  </a:solidFill>
                </a:rPr>
                <a:t>5 </a:t>
              </a:r>
              <a:r>
                <a:rPr lang="nl-NL" b="1" dirty="0" err="1">
                  <a:solidFill>
                    <a:srgbClr val="FF0000"/>
                  </a:solidFill>
                </a:rPr>
                <a:t>kA</a:t>
              </a:r>
              <a:endParaRPr lang="nl-NL" b="1" dirty="0">
                <a:solidFill>
                  <a:srgbClr val="FF0000"/>
                </a:solidFill>
              </a:endParaRPr>
            </a:p>
            <a:p>
              <a:r>
                <a:rPr lang="nl-NL" b="1" dirty="0">
                  <a:solidFill>
                    <a:srgbClr val="FF0000"/>
                  </a:solidFill>
                </a:rPr>
                <a:t>RMS</a:t>
              </a:r>
            </a:p>
          </p:txBody>
        </p:sp>
      </p:grpSp>
      <p:sp>
        <p:nvSpPr>
          <p:cNvPr id="32" name="Ovaal 31">
            <a:extLst>
              <a:ext uri="{FF2B5EF4-FFF2-40B4-BE49-F238E27FC236}">
                <a16:creationId xmlns:a16="http://schemas.microsoft.com/office/drawing/2014/main" id="{915368A5-3A75-404E-85E7-E8F828656167}"/>
              </a:ext>
            </a:extLst>
          </p:cNvPr>
          <p:cNvSpPr/>
          <p:nvPr/>
        </p:nvSpPr>
        <p:spPr>
          <a:xfrm>
            <a:off x="4342256" y="3986987"/>
            <a:ext cx="422911" cy="11565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6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18BD02C-A94D-4660-BC2D-090537CEF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000" y="0"/>
            <a:ext cx="6191800" cy="5180400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EC4F54A1-69D8-4CC0-8004-F872A688F80C}"/>
              </a:ext>
            </a:extLst>
          </p:cNvPr>
          <p:cNvGrpSpPr/>
          <p:nvPr/>
        </p:nvGrpSpPr>
        <p:grpSpPr>
          <a:xfrm>
            <a:off x="4131001" y="3704915"/>
            <a:ext cx="964578" cy="586185"/>
            <a:chOff x="5691115" y="2272353"/>
            <a:chExt cx="1286104" cy="781580"/>
          </a:xfrm>
        </p:grpSpPr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7497720F-A109-4F52-ABDB-A3DBBE254936}"/>
                </a:ext>
              </a:extLst>
            </p:cNvPr>
            <p:cNvSpPr/>
            <p:nvPr/>
          </p:nvSpPr>
          <p:spPr>
            <a:xfrm>
              <a:off x="6708995" y="2794853"/>
              <a:ext cx="268224" cy="25908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87D7DCB0-1026-4425-AF42-7C6C97F2D0E6}"/>
                </a:ext>
              </a:extLst>
            </p:cNvPr>
            <p:cNvCxnSpPr>
              <a:cxnSpLocks/>
            </p:cNvCxnSpPr>
            <p:nvPr/>
          </p:nvCxnSpPr>
          <p:spPr>
            <a:xfrm>
              <a:off x="5691116" y="2272352"/>
              <a:ext cx="1024703" cy="577093"/>
            </a:xfrm>
            <a:prstGeom prst="line">
              <a:avLst/>
            </a:prstGeom>
            <a:ln w="2540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DC3DF971-07F7-4631-BD17-34DBDB980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5492"/>
            <a:ext cx="4131000" cy="264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3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6B2538B-B36A-4AA6-8446-52C6FFC73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000" y="0"/>
            <a:ext cx="6191800" cy="5180400"/>
          </a:xfrm>
          <a:prstGeom prst="rect">
            <a:avLst/>
          </a:prstGeom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EC4F54A1-69D8-4CC0-8004-F872A688F80C}"/>
              </a:ext>
            </a:extLst>
          </p:cNvPr>
          <p:cNvGrpSpPr/>
          <p:nvPr/>
        </p:nvGrpSpPr>
        <p:grpSpPr>
          <a:xfrm>
            <a:off x="4131001" y="3704915"/>
            <a:ext cx="964577" cy="586186"/>
            <a:chOff x="5691116" y="2272352"/>
            <a:chExt cx="1286103" cy="781581"/>
          </a:xfrm>
        </p:grpSpPr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7497720F-A109-4F52-ABDB-A3DBBE254936}"/>
                </a:ext>
              </a:extLst>
            </p:cNvPr>
            <p:cNvSpPr/>
            <p:nvPr/>
          </p:nvSpPr>
          <p:spPr>
            <a:xfrm>
              <a:off x="6708995" y="2794853"/>
              <a:ext cx="268224" cy="259080"/>
            </a:xfrm>
            <a:prstGeom prst="ellipse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cxnSp>
          <p:nvCxnSpPr>
            <p:cNvPr id="8" name="Rechte verbindingslijn 7">
              <a:extLst>
                <a:ext uri="{FF2B5EF4-FFF2-40B4-BE49-F238E27FC236}">
                  <a16:creationId xmlns:a16="http://schemas.microsoft.com/office/drawing/2014/main" id="{87D7DCB0-1026-4425-AF42-7C6C97F2D0E6}"/>
                </a:ext>
              </a:extLst>
            </p:cNvPr>
            <p:cNvCxnSpPr>
              <a:cxnSpLocks/>
            </p:cNvCxnSpPr>
            <p:nvPr/>
          </p:nvCxnSpPr>
          <p:spPr>
            <a:xfrm>
              <a:off x="5691116" y="2272352"/>
              <a:ext cx="1024703" cy="577093"/>
            </a:xfrm>
            <a:prstGeom prst="line">
              <a:avLst/>
            </a:prstGeom>
            <a:ln w="25400">
              <a:solidFill>
                <a:srgbClr val="FF0000"/>
              </a:solidFill>
              <a:head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DC3DF971-07F7-4631-BD17-34DBDB980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5492"/>
            <a:ext cx="4131000" cy="2644830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602A3B71-9ABB-4B02-90E7-8059636E03FF}"/>
              </a:ext>
            </a:extLst>
          </p:cNvPr>
          <p:cNvGrpSpPr/>
          <p:nvPr/>
        </p:nvGrpSpPr>
        <p:grpSpPr>
          <a:xfrm>
            <a:off x="1765676" y="1704265"/>
            <a:ext cx="5511993" cy="114023"/>
            <a:chOff x="2354234" y="2272352"/>
            <a:chExt cx="7349324" cy="152031"/>
          </a:xfrm>
        </p:grpSpPr>
        <p:cxnSp>
          <p:nvCxnSpPr>
            <p:cNvPr id="5" name="Rechte verbindingslijn 4">
              <a:extLst>
                <a:ext uri="{FF2B5EF4-FFF2-40B4-BE49-F238E27FC236}">
                  <a16:creationId xmlns:a16="http://schemas.microsoft.com/office/drawing/2014/main" id="{E9D55B64-95E0-46D0-9BD5-6F8A06305565}"/>
                </a:ext>
              </a:extLst>
            </p:cNvPr>
            <p:cNvCxnSpPr>
              <a:cxnSpLocks/>
            </p:cNvCxnSpPr>
            <p:nvPr/>
          </p:nvCxnSpPr>
          <p:spPr>
            <a:xfrm>
              <a:off x="2354234" y="2347408"/>
              <a:ext cx="734932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12">
              <a:extLst>
                <a:ext uri="{FF2B5EF4-FFF2-40B4-BE49-F238E27FC236}">
                  <a16:creationId xmlns:a16="http://schemas.microsoft.com/office/drawing/2014/main" id="{8E9F4833-6BBF-4FDD-AA28-9003AD15273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4817663" y="2272352"/>
              <a:ext cx="0" cy="1501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14">
              <a:extLst>
                <a:ext uri="{FF2B5EF4-FFF2-40B4-BE49-F238E27FC236}">
                  <a16:creationId xmlns:a16="http://schemas.microsoft.com/office/drawing/2014/main" id="{96C387B2-758C-41FB-8A59-F5B8AD706F3E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4819568" y="2274257"/>
              <a:ext cx="0" cy="1501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chte verbindingslijn 15">
              <a:extLst>
                <a:ext uri="{FF2B5EF4-FFF2-40B4-BE49-F238E27FC236}">
                  <a16:creationId xmlns:a16="http://schemas.microsoft.com/office/drawing/2014/main" id="{AF9013F5-FE4F-4438-8FA4-447BAFE1058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520983" y="2270447"/>
              <a:ext cx="0" cy="1501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chte verbindingslijn 16">
              <a:extLst>
                <a:ext uri="{FF2B5EF4-FFF2-40B4-BE49-F238E27FC236}">
                  <a16:creationId xmlns:a16="http://schemas.microsoft.com/office/drawing/2014/main" id="{0C47DD97-E818-44FE-954B-65CEB77BE4E3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8522888" y="2272352"/>
              <a:ext cx="0" cy="15012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A6E4BDF6-3B36-47DE-AD38-65378963E75A}"/>
              </a:ext>
            </a:extLst>
          </p:cNvPr>
          <p:cNvGrpSpPr/>
          <p:nvPr/>
        </p:nvGrpSpPr>
        <p:grpSpPr>
          <a:xfrm>
            <a:off x="3614737" y="1211233"/>
            <a:ext cx="2774633" cy="549324"/>
            <a:chOff x="4819650" y="1614977"/>
            <a:chExt cx="3699510" cy="732431"/>
          </a:xfrm>
        </p:grpSpPr>
        <p:grpSp>
          <p:nvGrpSpPr>
            <p:cNvPr id="28" name="Groep 27">
              <a:extLst>
                <a:ext uri="{FF2B5EF4-FFF2-40B4-BE49-F238E27FC236}">
                  <a16:creationId xmlns:a16="http://schemas.microsoft.com/office/drawing/2014/main" id="{38287B66-5412-45A5-81D2-E2CAA246640D}"/>
                </a:ext>
              </a:extLst>
            </p:cNvPr>
            <p:cNvGrpSpPr/>
            <p:nvPr/>
          </p:nvGrpSpPr>
          <p:grpSpPr>
            <a:xfrm>
              <a:off x="4819650" y="1614977"/>
              <a:ext cx="3699510" cy="492442"/>
              <a:chOff x="4819650" y="1614977"/>
              <a:chExt cx="3699510" cy="492442"/>
            </a:xfrm>
          </p:grpSpPr>
          <p:cxnSp>
            <p:nvCxnSpPr>
              <p:cNvPr id="20" name="Rechte verbindingslijn 19">
                <a:extLst>
                  <a:ext uri="{FF2B5EF4-FFF2-40B4-BE49-F238E27FC236}">
                    <a16:creationId xmlns:a16="http://schemas.microsoft.com/office/drawing/2014/main" id="{13CD8A1D-0D87-4190-A792-C980F7D35D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9650" y="2042988"/>
                <a:ext cx="369951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stealth" w="lg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kstvak 26">
                <a:extLst>
                  <a:ext uri="{FF2B5EF4-FFF2-40B4-BE49-F238E27FC236}">
                    <a16:creationId xmlns:a16="http://schemas.microsoft.com/office/drawing/2014/main" id="{96B8CC3D-22EA-4B5A-88FB-9A83D4E51C29}"/>
                  </a:ext>
                </a:extLst>
              </p:cNvPr>
              <p:cNvSpPr txBox="1"/>
              <p:nvPr/>
            </p:nvSpPr>
            <p:spPr>
              <a:xfrm>
                <a:off x="4943906" y="1614977"/>
                <a:ext cx="3410431" cy="49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dirty="0"/>
                  <a:t>1,5 s</a:t>
                </a:r>
              </a:p>
            </p:txBody>
          </p:sp>
        </p:grp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77725E7A-E9F0-419B-8F99-77BE0696EBDD}"/>
                </a:ext>
              </a:extLst>
            </p:cNvPr>
            <p:cNvCxnSpPr/>
            <p:nvPr/>
          </p:nvCxnSpPr>
          <p:spPr>
            <a:xfrm flipV="1">
              <a:off x="4819650" y="1965960"/>
              <a:ext cx="0" cy="3814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chte verbindingslijn 30">
              <a:extLst>
                <a:ext uri="{FF2B5EF4-FFF2-40B4-BE49-F238E27FC236}">
                  <a16:creationId xmlns:a16="http://schemas.microsoft.com/office/drawing/2014/main" id="{23EDDEB7-957E-41D8-991F-1071A162BB34}"/>
                </a:ext>
              </a:extLst>
            </p:cNvPr>
            <p:cNvCxnSpPr/>
            <p:nvPr/>
          </p:nvCxnSpPr>
          <p:spPr>
            <a:xfrm flipV="1">
              <a:off x="8519160" y="1965960"/>
              <a:ext cx="0" cy="38144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Rechte verbindingslijn 19">
            <a:extLst>
              <a:ext uri="{FF2B5EF4-FFF2-40B4-BE49-F238E27FC236}">
                <a16:creationId xmlns:a16="http://schemas.microsoft.com/office/drawing/2014/main" id="{64B027B7-C135-4C65-866D-4A8F0CD0F842}"/>
              </a:ext>
            </a:extLst>
          </p:cNvPr>
          <p:cNvCxnSpPr>
            <a:cxnSpLocks/>
          </p:cNvCxnSpPr>
          <p:nvPr/>
        </p:nvCxnSpPr>
        <p:spPr>
          <a:xfrm flipV="1">
            <a:off x="2015835" y="1779664"/>
            <a:ext cx="0" cy="2358071"/>
          </a:xfrm>
          <a:prstGeom prst="line">
            <a:avLst/>
          </a:prstGeom>
          <a:ln w="19050">
            <a:solidFill>
              <a:schemeClr val="tx1"/>
            </a:solidFill>
            <a:headEnd type="stealth" w="lg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kstvak 26">
            <a:extLst>
              <a:ext uri="{FF2B5EF4-FFF2-40B4-BE49-F238E27FC236}">
                <a16:creationId xmlns:a16="http://schemas.microsoft.com/office/drawing/2014/main" id="{98A8E5A6-B7DE-4DDA-9E66-DA1F93E36D35}"/>
              </a:ext>
            </a:extLst>
          </p:cNvPr>
          <p:cNvSpPr txBox="1"/>
          <p:nvPr/>
        </p:nvSpPr>
        <p:spPr>
          <a:xfrm>
            <a:off x="1979712" y="2706474"/>
            <a:ext cx="1346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U&lt; 0,8 </a:t>
            </a:r>
            <a:r>
              <a:rPr lang="nl-NL" dirty="0" err="1"/>
              <a:t>p.u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180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25091 0.00185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39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197</Words>
  <Application>Microsoft Office PowerPoint</Application>
  <PresentationFormat>On-screen Show (16:9)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Office-thema</vt:lpstr>
      <vt:lpstr>Impact van dynamisch gedrag op beveiligingsstrategieën in industriële netten</vt:lpstr>
      <vt:lpstr>Vision Network Analysis</vt:lpstr>
      <vt:lpstr>Dynamische analyse in Vision</vt:lpstr>
      <vt:lpstr>PowerPoint Presentation</vt:lpstr>
      <vt:lpstr>PowerPoint Presentation</vt:lpstr>
      <vt:lpstr>Motorbeveiliging 280 kW machine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Conclusies</vt:lpstr>
      <vt:lpstr>PowerPoint Presentation</vt:lpstr>
    </vt:vector>
  </TitlesOfParts>
  <Company>BIR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Anton Ishchenko</dc:creator>
  <cp:lastModifiedBy>Jeanet Brouwhuis</cp:lastModifiedBy>
  <cp:revision>182</cp:revision>
  <cp:lastPrinted>2013-03-21T16:09:35Z</cp:lastPrinted>
  <dcterms:created xsi:type="dcterms:W3CDTF">2011-03-23T11:49:42Z</dcterms:created>
  <dcterms:modified xsi:type="dcterms:W3CDTF">2025-05-06T08:00:12Z</dcterms:modified>
</cp:coreProperties>
</file>